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3"/>
  </p:notesMasterIdLst>
  <p:sldIdLst>
    <p:sldId id="307" r:id="rId2"/>
    <p:sldId id="426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23" r:id="rId12"/>
  </p:sldIdLst>
  <p:sldSz cx="9144000" cy="6858000" type="screen4x3"/>
  <p:notesSz cx="6718300" cy="9867900"/>
  <p:defaultTextStyle>
    <a:defPPr>
      <a:defRPr lang="ru-RU"/>
    </a:defPPr>
    <a:lvl1pPr marL="0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4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788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182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577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969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365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758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149" algn="l" defTabSz="9127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0C4824-8D38-4224-8AE4-D72EA62ADAEE}">
          <p14:sldIdLst/>
        </p14:section>
        <p14:section name="II часть" id="{1958FE37-D60F-43C6-A236-F1233BF33A6A}">
          <p14:sldIdLst>
            <p14:sldId id="307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2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0"/>
    <a:srgbClr val="0068B4"/>
    <a:srgbClr val="005AA9"/>
    <a:srgbClr val="376092"/>
    <a:srgbClr val="0066B1"/>
    <a:srgbClr val="0067B2"/>
    <a:srgbClr val="146E50"/>
    <a:srgbClr val="0F553E"/>
    <a:srgbClr val="1FA97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8291" autoAdjust="0"/>
  </p:normalViewPr>
  <p:slideViewPr>
    <p:cSldViewPr>
      <p:cViewPr>
        <p:scale>
          <a:sx n="125" d="100"/>
          <a:sy n="12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3680373286674E-2"/>
          <c:y val="0.21347274887088472"/>
          <c:w val="0.95362188592801855"/>
          <c:h val="0.6689497461718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21.6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23104"/>
        <c:axId val="64054400"/>
      </c:barChart>
      <c:catAx>
        <c:axId val="9022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4054400"/>
        <c:crosses val="autoZero"/>
        <c:auto val="1"/>
        <c:lblAlgn val="ctr"/>
        <c:lblOffset val="100"/>
        <c:noMultiLvlLbl val="0"/>
      </c:catAx>
      <c:valAx>
        <c:axId val="6405440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022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 на прибыль</c:v>
                </c:pt>
                <c:pt idx="1">
                  <c:v>НДФЛ</c:v>
                </c:pt>
                <c:pt idx="2">
                  <c:v>Имущественные налоги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11.1</c:v>
                </c:pt>
                <c:pt idx="1">
                  <c:v>6.7</c:v>
                </c:pt>
                <c:pt idx="2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18720"/>
        <c:axId val="64056704"/>
      </c:barChart>
      <c:catAx>
        <c:axId val="539187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056704"/>
        <c:crosses val="autoZero"/>
        <c:auto val="1"/>
        <c:lblAlgn val="ctr"/>
        <c:lblOffset val="100"/>
        <c:noMultiLvlLbl val="0"/>
      </c:catAx>
      <c:valAx>
        <c:axId val="64056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391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3680373286674E-2"/>
          <c:y val="0.21347274887088472"/>
          <c:w val="0.95362188592801855"/>
          <c:h val="0.668949746171805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186368"/>
        <c:axId val="64034432"/>
      </c:barChart>
      <c:catAx>
        <c:axId val="3218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034432"/>
        <c:crosses val="autoZero"/>
        <c:auto val="1"/>
        <c:lblAlgn val="ctr"/>
        <c:lblOffset val="100"/>
        <c:noMultiLvlLbl val="0"/>
      </c:catAx>
      <c:valAx>
        <c:axId val="64034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18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23680373286674E-2"/>
          <c:y val="0.21347274887088472"/>
          <c:w val="0.9296237648208896"/>
          <c:h val="0.668949746171805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Аналитика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227.9</c:v>
                </c:pt>
                <c:pt idx="1">
                  <c:v>204.5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ВНП и КНП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54.9</c:v>
                </c:pt>
                <c:pt idx="1">
                  <c:v>89.8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186880"/>
        <c:axId val="53278336"/>
      </c:barChart>
      <c:catAx>
        <c:axId val="32186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278336"/>
        <c:crosses val="autoZero"/>
        <c:auto val="1"/>
        <c:lblAlgn val="ctr"/>
        <c:lblOffset val="100"/>
        <c:noMultiLvlLbl val="0"/>
      </c:catAx>
      <c:valAx>
        <c:axId val="53278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218688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50471326484936996"/>
          <c:y val="0.18354161744156752"/>
          <c:w val="0.48810903102124603"/>
          <c:h val="0.1279279130280267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0.00817</cdr:y>
    </cdr:from>
    <cdr:to>
      <cdr:x>1</cdr:x>
      <cdr:y>0.11954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0" y="36959"/>
          <a:ext cx="2592288" cy="50405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Динамика поступлений в консолидированный бюджет субъекта, (</a:t>
          </a:r>
          <a:r>
            <a:rPr lang="ru-RU" sz="18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млрд.рублей</a:t>
          </a:r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 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0.60343</cdr:x>
      <cdr:y>0.1</cdr:y>
    </cdr:from>
    <cdr:to>
      <cdr:x>0.77486</cdr:x>
      <cdr:y>0.2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041637" y="288032"/>
          <a:ext cx="864095" cy="28803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6394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2788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69182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5577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1969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38365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194758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1149" algn="l" defTabSz="912788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+1,4%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0.72857</cdr:x>
      <cdr:y>0.35</cdr:y>
    </cdr:from>
    <cdr:to>
      <cdr:x>0.9</cdr:x>
      <cdr:y>0.45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3672408" y="1008112"/>
          <a:ext cx="864095" cy="28803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+8,9%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0.0411</cdr:y>
    </cdr:from>
    <cdr:to>
      <cdr:x>1</cdr:x>
      <cdr:y>0.11954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0" y="216024"/>
          <a:ext cx="2890664" cy="41234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Количество проведенных выездных налоговых проверок  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0.00817</cdr:y>
    </cdr:from>
    <cdr:to>
      <cdr:x>1</cdr:x>
      <cdr:y>0.11954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0" y="40507"/>
          <a:ext cx="3538736" cy="55217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Поступления по результатам контрольной и аналитической работы </a:t>
          </a:r>
          <a:endParaRPr lang="ru-RU" sz="18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0.36627</cdr:x>
      <cdr:y>0.32394</cdr:y>
    </cdr:from>
    <cdr:to>
      <cdr:x>0.65115</cdr:x>
      <cdr:y>0.36484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296144" y="1656185"/>
          <a:ext cx="1008112" cy="209089"/>
        </a:xfrm>
        <a:prstGeom xmlns:a="http://schemas.openxmlformats.org/drawingml/2006/main" prst="straightConnector1">
          <a:avLst/>
        </a:prstGeom>
        <a:ln xmlns:a="http://schemas.openxmlformats.org/drawingml/2006/main" cap="rnd">
          <a:bevel/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7"/>
            <a:ext cx="2911264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5" y="7"/>
            <a:ext cx="2911264" cy="495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1D343-E24F-442F-9E32-D065A5EBFC4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1233488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748927"/>
            <a:ext cx="5374640" cy="3885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793"/>
            <a:ext cx="2911264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5" y="9372793"/>
            <a:ext cx="2911264" cy="495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2C83A-9D3B-497B-A1B9-C50737D7C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0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74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949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423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899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371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848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322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794" algn="l" defTabSz="912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5AEC-6240-45D3-A78A-C8D4CECEF4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3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CAB-E9F1-49E6-8391-80A1086FD056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7DAB-E931-4D1A-9616-FF06555A495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3399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5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0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8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606882"/>
            <a:ext cx="7320689" cy="4829253"/>
          </a:xfrm>
        </p:spPr>
        <p:txBody>
          <a:bodyPr/>
          <a:lstStyle>
            <a:lvl1pPr marL="310259" indent="0">
              <a:buFontTx/>
              <a:buNone/>
              <a:defRPr b="1">
                <a:latin typeface="+mj-lt"/>
              </a:defRPr>
            </a:lvl1pPr>
            <a:lvl2pPr marL="307548" indent="2715">
              <a:defRPr>
                <a:latin typeface="+mj-lt"/>
              </a:defRPr>
            </a:lvl2pPr>
            <a:lvl3pPr marL="536515" indent="-222195">
              <a:tabLst/>
              <a:defRPr>
                <a:latin typeface="+mj-lt"/>
              </a:defRPr>
            </a:lvl3pPr>
            <a:lvl4pPr marL="0" indent="307548">
              <a:lnSpc>
                <a:spcPts val="1539"/>
              </a:lnSpc>
              <a:spcBef>
                <a:spcPts val="342"/>
              </a:spcBef>
              <a:defRPr>
                <a:latin typeface="+mj-lt"/>
              </a:defRPr>
            </a:lvl4pPr>
            <a:lvl5pPr>
              <a:lnSpc>
                <a:spcPts val="1539"/>
              </a:lnSpc>
              <a:spcBef>
                <a:spcPts val="34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1"/>
            <a:ext cx="923618" cy="376853"/>
          </a:xfrm>
          <a:prstGeom prst="rect">
            <a:avLst/>
          </a:prstGeom>
          <a:noFill/>
        </p:spPr>
        <p:txBody>
          <a:bodyPr wrap="square" lIns="78038" tIns="39019" rIns="78038" bIns="39019" rtlCol="0">
            <a:noAutofit/>
          </a:bodyPr>
          <a:lstStyle/>
          <a:p>
            <a:pPr defTabSz="890189"/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80"/>
            <a:ext cx="7337192" cy="1105803"/>
          </a:xfrm>
        </p:spPr>
        <p:txBody>
          <a:bodyPr/>
          <a:lstStyle>
            <a:lvl1pPr marL="0" marR="0" indent="0" defTabSz="890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00"/>
            </a:lvl1pPr>
          </a:lstStyle>
          <a:p>
            <a:pPr marL="0" marR="0" lvl="0" indent="0" defTabSz="890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8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606882"/>
            <a:ext cx="7320689" cy="4829253"/>
          </a:xfrm>
        </p:spPr>
        <p:txBody>
          <a:bodyPr/>
          <a:lstStyle>
            <a:lvl1pPr marL="310259" indent="0">
              <a:buFontTx/>
              <a:buNone/>
              <a:defRPr b="1">
                <a:latin typeface="+mj-lt"/>
              </a:defRPr>
            </a:lvl1pPr>
            <a:lvl2pPr marL="310259" indent="0">
              <a:defRPr>
                <a:latin typeface="+mj-lt"/>
              </a:defRPr>
            </a:lvl2pPr>
            <a:lvl3pPr marL="536515" indent="-222195">
              <a:defRPr>
                <a:latin typeface="+mj-lt"/>
              </a:defRPr>
            </a:lvl3pPr>
            <a:lvl4pPr marL="0" indent="307548">
              <a:defRPr>
                <a:latin typeface="+mj-lt"/>
              </a:defRPr>
            </a:lvl4pPr>
            <a:lvl5pPr marL="122477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80"/>
            <a:ext cx="7337901" cy="1105803"/>
          </a:xfrm>
        </p:spPr>
        <p:txBody>
          <a:bodyPr/>
          <a:lstStyle>
            <a:lvl1pPr marL="0" marR="0" indent="0" defTabSz="890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00"/>
            </a:lvl1pPr>
          </a:lstStyle>
          <a:p>
            <a:pPr marL="0" marR="0" lvl="0" indent="0" defTabSz="890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8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36004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Пятиугольник 6"/>
          <p:cNvSpPr/>
          <p:nvPr userDrawn="1"/>
        </p:nvSpPr>
        <p:spPr>
          <a:xfrm>
            <a:off x="251520" y="6345006"/>
            <a:ext cx="8064896" cy="180339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76672" y="6357621"/>
            <a:ext cx="2063080" cy="16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000" b="0" smtClean="0">
                <a:solidFill>
                  <a:schemeClr val="bg1"/>
                </a:solidFill>
              </a:defRPr>
            </a:lvl1pPr>
          </a:lstStyle>
          <a:p>
            <a:r>
              <a:rPr dirty="0">
                <a:solidFill>
                  <a:prstClr val="white"/>
                </a:solidFill>
              </a:rPr>
              <a:t>© Федеральная налоговая служба</a:t>
            </a:r>
          </a:p>
        </p:txBody>
      </p:sp>
      <p:sp>
        <p:nvSpPr>
          <p:cNvPr id="9" name="Нашивка 8"/>
          <p:cNvSpPr/>
          <p:nvPr userDrawn="1"/>
        </p:nvSpPr>
        <p:spPr>
          <a:xfrm>
            <a:off x="8398768" y="6345006"/>
            <a:ext cx="493712" cy="180339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5604" y="6345006"/>
            <a:ext cx="360040" cy="16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000" smtClean="0">
                <a:solidFill>
                  <a:schemeClr val="bg1"/>
                </a:solidFill>
              </a:defRPr>
            </a:lvl1pPr>
          </a:lstStyle>
          <a:p>
            <a:fld id="{2E68ACA2-2E73-457A-AE3E-973685B8F762}" type="slidenum">
              <a:rPr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0"/>
          </p:nvPr>
        </p:nvSpPr>
        <p:spPr>
          <a:xfrm>
            <a:off x="251520" y="1167134"/>
            <a:ext cx="8640960" cy="4998170"/>
          </a:xfrm>
        </p:spPr>
        <p:txBody>
          <a:bodyPr/>
          <a:lstStyle>
            <a:lvl1pPr marL="285750" indent="255588">
              <a:buFont typeface="Wingdings" panose="05000000000000000000" pitchFamily="2" charset="2"/>
              <a:buChar char="q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445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CAB-E9F1-49E6-8391-80A1086FD056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8" y="1914"/>
            <a:ext cx="9142643" cy="6855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5127081"/>
            <a:ext cx="923618" cy="376853"/>
          </a:xfrm>
          <a:prstGeom prst="rect">
            <a:avLst/>
          </a:prstGeom>
          <a:noFill/>
        </p:spPr>
        <p:txBody>
          <a:bodyPr wrap="square" lIns="78038" tIns="39019" rIns="78038" bIns="39019" rtlCol="0">
            <a:noAutofit/>
          </a:bodyPr>
          <a:lstStyle/>
          <a:p>
            <a:pPr defTabSz="890189"/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4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CAB-E9F1-49E6-8391-80A1086FD056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" y="2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1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7CAB-E9F1-49E6-8391-80A1086FD056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8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76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5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68" y="1914"/>
            <a:ext cx="9142643" cy="685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304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5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11" r:id="rId12"/>
    <p:sldLayoutId id="2147483812" r:id="rId13"/>
    <p:sldLayoutId id="214748382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936" cy="2232248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bg1"/>
                </a:solidFill>
                <a:cs typeface="Arial" pitchFamily="34" charset="0"/>
              </a:rPr>
              <a:t>Итоги контрольной деятельности налоговых </a:t>
            </a:r>
            <a:r>
              <a:rPr lang="ru-RU" sz="2800" i="1" dirty="0" smtClean="0">
                <a:solidFill>
                  <a:schemeClr val="bg1"/>
                </a:solidFill>
                <a:cs typeface="Arial" pitchFamily="34" charset="0"/>
              </a:rPr>
              <a:t>органов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99120" y="5085184"/>
            <a:ext cx="7772400" cy="8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Заместитель руководителя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УФНС России по Курской области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Молчанов Степан Владимирович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95536" y="692696"/>
            <a:ext cx="84249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sz="2400" i="1" dirty="0">
              <a:solidFill>
                <a:srgbClr val="0054A0"/>
              </a:solidFill>
              <a:latin typeface="Arial Narrow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Результаты работы по пресечению работы «технических» </a:t>
            </a:r>
            <a:b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налогоплательщиков, зарегистрированных в текущем году  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28524"/>
            <a:ext cx="7488832" cy="497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640" y="2924944"/>
            <a:ext cx="32858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по </a:t>
            </a:r>
            <a:r>
              <a:rPr lang="ru-RU" b="1" i="1" dirty="0" smtClean="0"/>
              <a:t>42 </a:t>
            </a:r>
            <a:r>
              <a:rPr lang="ru-RU" b="1" i="1" dirty="0"/>
              <a:t>(20,5%) </a:t>
            </a:r>
            <a:r>
              <a:rPr lang="ru-RU" b="1" i="1" dirty="0" smtClean="0"/>
              <a:t>поступили </a:t>
            </a:r>
            <a:r>
              <a:rPr lang="ru-RU" b="1" i="1" dirty="0"/>
              <a:t>заявления по форме </a:t>
            </a:r>
            <a:r>
              <a:rPr lang="ru-RU" b="1" i="1" dirty="0"/>
              <a:t>Р</a:t>
            </a:r>
            <a:r>
              <a:rPr lang="ru-RU" b="1" i="1" dirty="0" smtClean="0"/>
              <a:t>34002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1988840"/>
            <a:ext cx="32858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 01.01.2022 создано 229 юридических лиц 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941168"/>
            <a:ext cx="3285818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Три </a:t>
            </a:r>
            <a:r>
              <a:rPr lang="ru-RU" b="1" i="1" dirty="0"/>
              <a:t>должностных лица подали заявления по форме </a:t>
            </a:r>
            <a:r>
              <a:rPr lang="ru-RU" b="1" i="1" dirty="0" smtClean="0"/>
              <a:t>Р34001</a:t>
            </a:r>
            <a:r>
              <a:rPr lang="ru-RU" b="1" i="1" dirty="0"/>
              <a:t>, по ним внесена запись о недостоверности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4941168"/>
            <a:ext cx="328581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по </a:t>
            </a:r>
            <a:r>
              <a:rPr lang="ru-RU" b="1" i="1" dirty="0"/>
              <a:t>59 </a:t>
            </a:r>
            <a:r>
              <a:rPr lang="ru-RU" b="1" i="1" dirty="0" smtClean="0"/>
              <a:t>организациям </a:t>
            </a:r>
            <a:r>
              <a:rPr lang="ru-RU" b="1" i="1" dirty="0"/>
              <a:t>(</a:t>
            </a:r>
            <a:r>
              <a:rPr lang="ru-RU" b="1" i="1" dirty="0" smtClean="0"/>
              <a:t>25,8%) </a:t>
            </a:r>
            <a:r>
              <a:rPr lang="ru-RU" b="1" i="1" dirty="0"/>
              <a:t>внесены записи о недостоверности адреса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" name="Соединительная линия уступом 2"/>
          <p:cNvCxnSpPr>
            <a:stCxn id="13" idx="1"/>
            <a:endCxn id="11" idx="0"/>
          </p:cNvCxnSpPr>
          <p:nvPr/>
        </p:nvCxnSpPr>
        <p:spPr>
          <a:xfrm rot="10800000" flipV="1">
            <a:off x="2974550" y="2312005"/>
            <a:ext cx="1813475" cy="612939"/>
          </a:xfrm>
          <a:prstGeom prst="bentConnector2">
            <a:avLst/>
          </a:prstGeom>
          <a:ln w="85725" cmpd="tri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13" idx="2"/>
            <a:endCxn id="15" idx="0"/>
          </p:cNvCxnSpPr>
          <p:nvPr/>
        </p:nvCxnSpPr>
        <p:spPr>
          <a:xfrm rot="5400000">
            <a:off x="3369723" y="1879957"/>
            <a:ext cx="2305997" cy="3816424"/>
          </a:xfrm>
          <a:prstGeom prst="bentConnector3">
            <a:avLst>
              <a:gd name="adj1" fmla="val 50000"/>
            </a:avLst>
          </a:prstGeom>
          <a:ln w="85725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6200000" flipH="1">
            <a:off x="5968648" y="3546209"/>
            <a:ext cx="2305995" cy="490779"/>
          </a:xfrm>
          <a:prstGeom prst="bentConnector3">
            <a:avLst>
              <a:gd name="adj1" fmla="val 50000"/>
            </a:avLst>
          </a:prstGeom>
          <a:ln w="85725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79020" y="6148894"/>
            <a:ext cx="648071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10</a:t>
            </a:fld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8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63692"/>
            <a:ext cx="7772400" cy="8573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200" dirty="0" smtClean="0">
                <a:latin typeface="Arial Narrow" pitchFamily="34" charset="0"/>
                <a:cs typeface="Times New Roman" pitchFamily="18" charset="0"/>
              </a:rPr>
              <a:t>Спасибо за внимание!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038536"/>
              </p:ext>
            </p:extLst>
          </p:nvPr>
        </p:nvGraphicFramePr>
        <p:xfrm>
          <a:off x="467544" y="1340768"/>
          <a:ext cx="2592288" cy="474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849" y="6165304"/>
            <a:ext cx="442392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2</a:t>
            </a:fld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sz="2400" i="1" dirty="0">
              <a:solidFill>
                <a:srgbClr val="0054A0"/>
              </a:solidFill>
              <a:latin typeface="Arial Narrow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Поступления налоговых платежей в консолидированный бюджет Курской области за 4 месяца 2022 года   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15404812"/>
              </p:ext>
            </p:extLst>
          </p:nvPr>
        </p:nvGraphicFramePr>
        <p:xfrm>
          <a:off x="3275856" y="3356992"/>
          <a:ext cx="50405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66289" y="2558393"/>
            <a:ext cx="2016224" cy="4369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20,1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млрд.руб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04349" y="5013176"/>
            <a:ext cx="792088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+0,3%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6558377" y="1886984"/>
            <a:ext cx="432048" cy="265198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42353" y="2274913"/>
            <a:ext cx="864095" cy="28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87,6%  </a:t>
            </a: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7984" y="1340767"/>
            <a:ext cx="4464496" cy="934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источники поступлений в консолидированный бюджет субъекта, (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млрд.рублей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sz="2400" i="1" dirty="0">
              <a:solidFill>
                <a:srgbClr val="0054A0"/>
              </a:solidFill>
              <a:latin typeface="Arial Narrow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Результаты контрольной работы налоговых органов </a:t>
            </a:r>
            <a:b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в1 квартале 2022 года   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851998"/>
              </p:ext>
            </p:extLst>
          </p:nvPr>
        </p:nvGraphicFramePr>
        <p:xfrm>
          <a:off x="1187624" y="1392592"/>
          <a:ext cx="28906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280917"/>
              </p:ext>
            </p:extLst>
          </p:nvPr>
        </p:nvGraphicFramePr>
        <p:xfrm>
          <a:off x="4572000" y="1500604"/>
          <a:ext cx="35387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444208" y="3117753"/>
            <a:ext cx="648071" cy="280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+4%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295815" y="3057728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649996" y="3808461"/>
            <a:ext cx="648071" cy="2808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-30%  </a:t>
            </a:r>
            <a:endParaRPr lang="ru-RU" sz="1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849" y="6165304"/>
            <a:ext cx="442392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3</a:t>
            </a:fld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95536" y="692696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sz="2400" i="1" dirty="0">
              <a:solidFill>
                <a:srgbClr val="0054A0"/>
              </a:solidFill>
              <a:latin typeface="Arial Narrow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Методы работы налоговых органов по пресечению необоснованно заявленного вычета по НДС с несформированным источником  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17902"/>
            <a:ext cx="2825824" cy="21484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29277" r="29479" b="21462"/>
          <a:stretch/>
        </p:blipFill>
        <p:spPr bwMode="auto">
          <a:xfrm>
            <a:off x="502137" y="1979340"/>
            <a:ext cx="3408462" cy="177086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59832" y="5229200"/>
            <a:ext cx="4623211" cy="1200329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Информирование налогоплательщика о несформированном вычете по НДС и предоставление права самостоятельного уточнения налоговых обязательств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19630" r="26355" b="12592"/>
          <a:stretch/>
        </p:blipFill>
        <p:spPr bwMode="auto">
          <a:xfrm>
            <a:off x="4512618" y="2521049"/>
            <a:ext cx="3848677" cy="245831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124084" y="1844824"/>
            <a:ext cx="4623211" cy="92333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Отраслевые проекты – саморегулирование на рынке сельскохозяйственной продукции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429000"/>
            <a:ext cx="3401441" cy="92333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Камеральные и выездные проверки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849" y="6165304"/>
            <a:ext cx="442392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4</a:t>
            </a:fld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Заголовок 2"/>
          <p:cNvSpPr txBox="1">
            <a:spLocks/>
          </p:cNvSpPr>
          <p:nvPr/>
        </p:nvSpPr>
        <p:spPr>
          <a:xfrm>
            <a:off x="635947" y="692696"/>
            <a:ext cx="8208912" cy="648072"/>
          </a:xfrm>
          <a:prstGeom prst="rect">
            <a:avLst/>
          </a:prstGeom>
        </p:spPr>
        <p:txBody>
          <a:bodyPr vert="horz" lIns="104105" tIns="52052" rIns="104105" bIns="52052" rtlCol="0" anchor="ctr">
            <a:noAutofit/>
          </a:bodyPr>
          <a:lstStyle>
            <a:lvl1pPr marL="0" marR="0" indent="0" algn="l" defTabSz="890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6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 smtClean="0"/>
              <a:t>Налоговые потери при использовании «агрессивного» налогового планирования</a:t>
            </a:r>
            <a:endParaRPr lang="ru-RU" sz="24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61981" y="1658169"/>
            <a:ext cx="2232248" cy="4320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Заказчик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212975"/>
            <a:ext cx="5832648" cy="21559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Теневой сектор экономики, Теневой 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экономики,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экономики. Теневой сектор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экономики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. Теневой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сектор экономики. Теневой сектор экономики. Теневой сектор экономики. Теневой сектор экономики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36065" y="2852936"/>
            <a:ext cx="2520280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Подрядчик /поставщик</a:t>
            </a:r>
            <a:endParaRPr lang="ru-RU" i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292049" y="2132856"/>
            <a:ext cx="2808312" cy="79208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Денежные средства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517232"/>
            <a:ext cx="756084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Потери бюджета, Потери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бюджета, Потери бюджета, Потери бюджета, </a:t>
            </a:r>
            <a:r>
              <a:rPr lang="ru-RU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Потери бюджета, Потери бюджета, Потери бюджета,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трелка углом вверх 9"/>
          <p:cNvSpPr/>
          <p:nvPr/>
        </p:nvSpPr>
        <p:spPr>
          <a:xfrm rot="16200000">
            <a:off x="4500285" y="1773109"/>
            <a:ext cx="3959853" cy="3528392"/>
          </a:xfrm>
          <a:prstGeom prst="bentUpArrow">
            <a:avLst>
              <a:gd name="adj1" fmla="val 14539"/>
              <a:gd name="adj2" fmla="val 8319"/>
              <a:gd name="adj3" fmla="val 270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2993" y="1700808"/>
            <a:ext cx="3101415" cy="346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Возмещение НДС из бюджета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5661248"/>
            <a:ext cx="1368152" cy="432048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НДФЛ – 13%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89960" y="5674210"/>
            <a:ext cx="1821999" cy="41908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Страховые взносы – 30%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64359" y="5674210"/>
            <a:ext cx="1821999" cy="41908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НДС – 20%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86358" y="5674210"/>
            <a:ext cx="1986042" cy="41908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прибыль – 20%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3446" y="4221088"/>
            <a:ext cx="2324616" cy="576064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«Неофициальная» заработная плата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13050" y="4221088"/>
            <a:ext cx="2324616" cy="576064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Обналичивание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2267744" y="3573015"/>
            <a:ext cx="2808312" cy="121987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Денежные средства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9592" y="4792893"/>
            <a:ext cx="2324616" cy="576064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Фиктивные расходы и вычет по НДС </a:t>
            </a:r>
            <a:endParaRPr lang="ru-RU" dirty="0"/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849" y="6165304"/>
            <a:ext cx="442392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5</a:t>
            </a:fld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95536" y="692696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sz="2400" i="1" dirty="0">
              <a:solidFill>
                <a:srgbClr val="0054A0"/>
              </a:solidFill>
              <a:latin typeface="Arial Narrow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Методы выявления «технических» организаций  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390890"/>
            <a:ext cx="7921761" cy="1323439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Анализ информации и документов, имеющихся в распоряжении налоговых органов </a:t>
            </a:r>
          </a:p>
          <a:p>
            <a:pPr algn="ctr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9968" y="3519829"/>
            <a:ext cx="4259377" cy="92333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Осмотр  юридического адреса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9306" y="3519829"/>
            <a:ext cx="3886670" cy="92333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Допрос учредителя и руководителя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15594" r="25000" b="9771"/>
          <a:stretch/>
        </p:blipFill>
        <p:spPr bwMode="auto">
          <a:xfrm>
            <a:off x="494898" y="4352330"/>
            <a:ext cx="3861077" cy="227077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23717" r="29483" b="18950"/>
          <a:stretch/>
        </p:blipFill>
        <p:spPr bwMode="auto">
          <a:xfrm>
            <a:off x="4694571" y="4350826"/>
            <a:ext cx="3765861" cy="22722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187624" y="2492896"/>
            <a:ext cx="7272808" cy="1488598"/>
          </a:xfrm>
          <a:prstGeom prst="downArrow">
            <a:avLst/>
          </a:prstGeom>
          <a:solidFill>
            <a:schemeClr val="tx2">
              <a:lumMod val="40000"/>
              <a:lumOff val="60000"/>
              <a:alpha val="7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Проверка сведений, содержащихся в ЕГРЮЛ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849" y="6165304"/>
            <a:ext cx="442392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6</a:t>
            </a:fld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1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95536" y="692696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sz="2400" i="1" dirty="0">
              <a:solidFill>
                <a:srgbClr val="0054A0"/>
              </a:solidFill>
              <a:latin typeface="Arial Narrow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Результаты работы по пресечению работы </a:t>
            </a:r>
            <a:b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«технических» налогоплательщиков  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89969" y="4663746"/>
            <a:ext cx="3754440" cy="1754326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 отношении 67 организаций (67%)</a:t>
            </a:r>
          </a:p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несена запись в ЕГРЮЛ о недостоверности адреса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6633" y="1556792"/>
            <a:ext cx="3886670" cy="1477328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177 отобранных юридических лиц с признаками «технических» налогоплательщиков.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09054" y="2870896"/>
            <a:ext cx="4761827" cy="2214287"/>
          </a:xfrm>
          <a:prstGeom prst="downArrow">
            <a:avLst/>
          </a:prstGeom>
          <a:solidFill>
            <a:schemeClr val="tx2">
              <a:lumMod val="40000"/>
              <a:lumOff val="60000"/>
              <a:alpha val="71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100 организаций или 56,5% подтверждена «номинальность 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943" y="4663746"/>
            <a:ext cx="4259377" cy="1754326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 64 организациям (64%) поступили заявления от руководителей и (или) учредителей о недостоверности сведений 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15594" r="25000" b="9771"/>
          <a:stretch/>
        </p:blipFill>
        <p:spPr bwMode="auto">
          <a:xfrm>
            <a:off x="421713" y="3784637"/>
            <a:ext cx="1930538" cy="11353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9" t="23717" r="29483" b="18950"/>
          <a:stretch/>
        </p:blipFill>
        <p:spPr bwMode="auto">
          <a:xfrm>
            <a:off x="6505238" y="3765282"/>
            <a:ext cx="1913761" cy="11547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849" y="6165304"/>
            <a:ext cx="442392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7</a:t>
            </a:fld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95536" y="692696"/>
            <a:ext cx="84249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sz="2400" i="1" dirty="0">
              <a:solidFill>
                <a:srgbClr val="0054A0"/>
              </a:solidFill>
              <a:latin typeface="Arial Narrow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Результаты работы по пресечению работы </a:t>
            </a:r>
            <a:b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«технических» налогоплательщиков за пять месяцев 2022  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7" t="17318" r="23074" b="11877"/>
          <a:stretch/>
        </p:blipFill>
        <p:spPr bwMode="auto">
          <a:xfrm>
            <a:off x="457520" y="1590695"/>
            <a:ext cx="7858895" cy="4747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782126" y="1752491"/>
            <a:ext cx="328581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594 записи о недостоверности по форме Р34002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7912" y="2976379"/>
            <a:ext cx="333003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Тремя должностными лицами подали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заявления по форме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34001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2356" y="4802245"/>
            <a:ext cx="2160239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 42 руководителям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поступили заявления по форме Р34002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4860876"/>
            <a:ext cx="2160239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 59 организациям внесены записи о недостоверности адреса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849" y="6165304"/>
            <a:ext cx="442392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8</a:t>
            </a:fld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4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 bwMode="auto">
          <a:xfrm>
            <a:off x="395536" y="692696"/>
            <a:ext cx="842493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2pPr>
            <a:lvl3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3pPr>
            <a:lvl4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4pPr>
            <a:lvl5pPr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5pPr>
            <a:lvl6pPr marL="4572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6pPr>
            <a:lvl7pPr marL="9144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7pPr>
            <a:lvl8pPr marL="13716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8pPr>
            <a:lvl9pPr marL="1828800" algn="l" defTabSz="912813" rtl="0" fontAlgn="base">
              <a:lnSpc>
                <a:spcPts val="4563"/>
              </a:lnSpc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5AA9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ru-RU" sz="2400" i="1" dirty="0">
              <a:solidFill>
                <a:srgbClr val="0054A0"/>
              </a:solidFill>
              <a:latin typeface="Arial Narrow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Результаты работы по пресечению работы </a:t>
            </a:r>
            <a:b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0054A0"/>
                </a:solidFill>
                <a:latin typeface="Arial Narrow" pitchFamily="34" charset="0"/>
              </a:rPr>
              <a:t>налогоплательщиков, предоставляющих «нулевую» отчетность  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88832" cy="50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640" y="2924944"/>
            <a:ext cx="32858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Предоставляют «нулевую» отчетность - 217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1988840"/>
            <a:ext cx="32858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 2020 – 2021 годы создано 2233 юридических лиц 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941168"/>
            <a:ext cx="328581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Внесена запись о недостоверности  - 23,5%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51 налогоплательщик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4941168"/>
            <a:ext cx="3285818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tx2">
                <a:lumMod val="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Юридическому лицу направлены уведомления о подтверждении сведений об адресе – 47% 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102 налогоплательщика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" name="Соединительная линия уступом 2"/>
          <p:cNvCxnSpPr>
            <a:stCxn id="13" idx="1"/>
            <a:endCxn id="11" idx="0"/>
          </p:cNvCxnSpPr>
          <p:nvPr/>
        </p:nvCxnSpPr>
        <p:spPr>
          <a:xfrm rot="10800000" flipV="1">
            <a:off x="2974550" y="2312006"/>
            <a:ext cx="1813475" cy="612938"/>
          </a:xfrm>
          <a:prstGeom prst="bentConnector2">
            <a:avLst/>
          </a:prstGeom>
          <a:ln w="85725" cmpd="tri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5400000">
            <a:off x="1792184" y="3758804"/>
            <a:ext cx="1369894" cy="994838"/>
          </a:xfrm>
          <a:prstGeom prst="bentConnector3">
            <a:avLst>
              <a:gd name="adj1" fmla="val 50000"/>
            </a:avLst>
          </a:prstGeom>
          <a:ln w="85725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11" idx="2"/>
            <a:endCxn id="16" idx="0"/>
          </p:cNvCxnSpPr>
          <p:nvPr/>
        </p:nvCxnSpPr>
        <p:spPr>
          <a:xfrm rot="16200000" flipH="1">
            <a:off x="4017795" y="2528029"/>
            <a:ext cx="1369893" cy="3456384"/>
          </a:xfrm>
          <a:prstGeom prst="bentConnector3">
            <a:avLst>
              <a:gd name="adj1" fmla="val 50000"/>
            </a:avLst>
          </a:prstGeom>
          <a:ln w="85725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5849" y="6165304"/>
            <a:ext cx="442392" cy="385018"/>
          </a:xfrm>
        </p:spPr>
        <p:txBody>
          <a:bodyPr/>
          <a:lstStyle/>
          <a:p>
            <a:fld id="{E20E89E6-FE54-4E13-859C-1FA908D70D39}" type="slidenum">
              <a:rPr lang="ru-RU" sz="3200" smtClean="0">
                <a:solidFill>
                  <a:prstClr val="white"/>
                </a:solidFill>
              </a:rPr>
              <a:pPr/>
              <a:t>9</a:t>
            </a:fld>
            <a:endParaRPr lang="ru-RU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65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16356</TotalTime>
  <Words>500</Words>
  <Application>Microsoft Office PowerPoint</Application>
  <PresentationFormat>Экран (4:3)</PresentationFormat>
  <Paragraphs>96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Итоги контрольной деятельности налоговых органов</vt:lpstr>
      <vt:lpstr> Поступления налоговых платежей в консолидированный бюджет Курской области за 4 месяца 2022 года    </vt:lpstr>
      <vt:lpstr> Результаты контрольной работы налоговых органов  в1 квартале 2022 года    </vt:lpstr>
      <vt:lpstr> Методы работы налоговых органов по пресечению необоснованно заявленного вычета по НДС с несформированным источником   </vt:lpstr>
      <vt:lpstr>Презентация PowerPoint</vt:lpstr>
      <vt:lpstr> Методы выявления «технических» организаций   </vt:lpstr>
      <vt:lpstr> Результаты работы по пресечению работы  «технических» налогоплательщиков   </vt:lpstr>
      <vt:lpstr> Результаты работы по пресечению работы  «технических» налогоплательщиков за пять месяцев 2022   </vt:lpstr>
      <vt:lpstr> Результаты работы по пресечению работы  налогоплательщиков, предоставляющих «нулевую» отчетность   </vt:lpstr>
      <vt:lpstr> Результаты работы по пресечению работы «технических»  налогоплательщиков, зарегистрированных в текущем году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налогового консультирования</dc:title>
  <dc:creator>Коньков Андрей Юрьевич</dc:creator>
  <cp:lastModifiedBy>Молчанов Степан Владимирович</cp:lastModifiedBy>
  <cp:revision>554</cp:revision>
  <cp:lastPrinted>2019-01-28T06:49:44Z</cp:lastPrinted>
  <dcterms:created xsi:type="dcterms:W3CDTF">2015-03-27T13:19:33Z</dcterms:created>
  <dcterms:modified xsi:type="dcterms:W3CDTF">2022-06-07T06:58:50Z</dcterms:modified>
</cp:coreProperties>
</file>